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22" r:id="rId3"/>
    <p:sldId id="323" r:id="rId4"/>
    <p:sldId id="324" r:id="rId5"/>
    <p:sldId id="339" r:id="rId6"/>
    <p:sldId id="357" r:id="rId7"/>
    <p:sldId id="340" r:id="rId8"/>
    <p:sldId id="338" r:id="rId9"/>
    <p:sldId id="341" r:id="rId10"/>
    <p:sldId id="326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3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/>
        <a:cs typeface="ヒラギノ角ゴ ProN W3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5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005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780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5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345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4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9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80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4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85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146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1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341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0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89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0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89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953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43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1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25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9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92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64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51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8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  <a:p>
            <a:pPr eaLnBrk="1" hangingPunct="1"/>
            <a:endParaRPr lang="en-US" altLang="nl-NL" smtClean="0">
              <a:latin typeface="Helvetica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3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616A-FBCB-4A96-9148-09D44554346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42150-FAB2-47A0-83DE-7ACF679A0E1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09B2-1839-4864-9803-A1384DE4D33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EB75-D3EB-4B0C-B377-AFFA79617E2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1251-8350-4882-8ADC-524EC1D16F9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52F0-6CAD-48A4-85D6-7B0A40FA026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DD92-EE72-4D80-A551-AF95A8B37D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7F03-D437-47B1-B829-42BB2C7BAF2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3399-6C0B-4D95-BFB8-7299E01F7E5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78C-3581-43D7-B2F5-7031306EB7B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Arial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B14E-023A-467F-B5BE-1F850584009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nl-NL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nl-NL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nl-NL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nl-NL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5A009DA-377D-48FB-925B-1D201A43E54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nl/url?sa=i&amp;rct=j&amp;q=&amp;esrc=s&amp;source=images&amp;cd=&amp;cad=rja&amp;uact=8&amp;ved=0CAcQjRw&amp;url=https://newagekids.wordpress.com/2013/05/23/nieuwetijdskindweetje/&amp;ei=ZHidVci-J8bT7Qbfm6eoBg&amp;bvm=bv.96952980,d.bGQ&amp;psig=AFQjCNGbt5YihoGvVlKXfp8EyRKOSroRsA&amp;ust=1436469646461790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frm=1&amp;source=images&amp;cd=&amp;cad=rja&amp;docid=9bAz3V-S3r1GQM&amp;tbnid=lp1wIk8Jvx8XqM:&amp;ved=0CAUQjRw&amp;url=http://www.kei-coaching.nl/watiscoachen.htm&amp;ei=De4lUp7nJI_20gWrs4HoBA&amp;psig=AFQjCNEdnII0d0LRlB-VKVQIdJUHKqcF2A&amp;ust=137830387999883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nl/url?sa=i&amp;rct=j&amp;q=&amp;esrc=s&amp;frm=1&amp;source=images&amp;cd=&amp;cad=rja&amp;docid=SwaXjzKny0MkbM&amp;tbnid=cqXYh4HSSAFi8M:&amp;ved=0CAUQjRw&amp;url=http://www.flashnieuwleusen.nl/1637-flash-gaat-traject-sportief-coachen-in-met-haar-kaderleden&amp;ei=xe0lUpvyB5Gb0wX0sYDgDA&amp;psig=AFQjCNFBUptvQEs6_91agi13hXenNkLpGA&amp;ust=1378303800848278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source=images&amp;cd=&amp;cad=rja&amp;uact=8&amp;ved=0CAcQjRxqFQoTCNmn74HH3cgCFYtWGgodXyoHXA&amp;url=http://www.rtvnh.nl/nieuws/163006/knvb-integriteit-scheidsrechter-gzbyk-niet-ter-discussie&amp;psig=AFQjCNF-qnxDPSluPCBQn8lv8Fw3pS5E9A&amp;ust=14458601619053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nl/url?sa=i&amp;rct=j&amp;q=&amp;esrc=s&amp;frm=1&amp;source=images&amp;cd=&amp;cad=rja&amp;docid=SwaXjzKny0MkbM&amp;tbnid=cqXYh4HSSAFi8M:&amp;ved=0CAUQjRw&amp;url=http://www.flashnieuwleusen.nl/1637-flash-gaat-traject-sportief-coachen-in-met-haar-kaderleden&amp;ei=xe0lUpvyB5Gb0wX0sYDgDA&amp;psig=AFQjCNFBUptvQEs6_91agi13hXenNkLpGA&amp;ust=1378303800848278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hyperlink" Target="http://www.google.nl/url?sa=i&amp;rct=j&amp;q=&amp;esrc=s&amp;frm=1&amp;source=images&amp;cd=&amp;cad=rja&amp;docid=zqiDuha0myjBjM&amp;tbnid=jiucKp2AXBvSmM:&amp;ved=0CAUQjRw&amp;url=http://nl.123rf.com/photo_6647812_glazen-limonade-met-parasol-en-het-drinken-van-stro.html&amp;ei=7u4lUuzTJaP70wWJ84CABw&amp;psig=AFQjCNHkW8eFm_CLVNQCrTeAN_dl_bg2ng&amp;ust=137830406646504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nl/url?sa=i&amp;rct=j&amp;q=&amp;esrc=s&amp;frm=1&amp;source=images&amp;cd=&amp;cad=rja&amp;docid=zRFjVURzI4fIsM&amp;tbnid=5eaidSXaY7YA_M:&amp;ved=0CAUQjRw&amp;url=http://www.kamphuisbv.nl/hypotheken-verzekeringen/verzekeringen/schade-afhandeling&amp;ei=K-8lUp_iPOiV0QX6qYHACA&amp;psig=AFQjCNHqEL9_oQ-zZcb4LmPtBnUYlNSeKQ&amp;ust=1378304162447440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nl/url?sa=i&amp;rct=j&amp;q=&amp;esrc=s&amp;frm=1&amp;source=images&amp;cd=&amp;cad=rja&amp;docid=n6GDD6iw2jVvKM&amp;tbnid=vwak2L_zhd8g8M:&amp;ved=0CAUQjRw&amp;url=http://www.international-coaching-news.net/the-manager-as-coach/&amp;ei=de0lUpOPEZCY0AXjnYCICQ&amp;bvm=bv.51495398,d.d2k&amp;psig=AFQjCNHgge_eviTjjOs-aTqEUO1tWRBT5A&amp;ust=1378303726141164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nl/url?sa=i&amp;rct=j&amp;q=&amp;esrc=s&amp;frm=1&amp;source=images&amp;cd=&amp;cad=rja&amp;docid=wn3sNLz1RBXXqM&amp;tbnid=4uV5D_4Hhv7iEM:&amp;ved=0CAUQjRw&amp;url=http://www.ringpass.nl/site/?option=2502&amp;stcname=hockey_keepersspullen&amp;m=3&amp;sub=11&amp;ssub=11&amp;ei=lPAlUrPhCu2W0QWukoCIAw&amp;psig=AFQjCNEVMLTn0xBiv_lkOIu92ZXKN8oFoA&amp;ust=1378304492182573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Welkom</a:t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4000" b="1" dirty="0" err="1" smtClean="0">
                <a:solidFill>
                  <a:schemeClr val="bg1"/>
                </a:solidFill>
              </a:rPr>
              <a:t>Coachavond</a:t>
            </a:r>
            <a:endParaRPr lang="en-US" altLang="nl-NL" sz="4000" b="1" dirty="0" smtClean="0">
              <a:solidFill>
                <a:schemeClr val="bg1"/>
              </a:solidFill>
            </a:endParaRP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000" dirty="0" smtClean="0">
                <a:solidFill>
                  <a:schemeClr val="bg1"/>
                </a:solidFill>
              </a:rPr>
              <a:t>30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augustus</a:t>
            </a:r>
            <a:r>
              <a:rPr lang="en-US" altLang="nl-NL" sz="2000" dirty="0" smtClean="0">
                <a:solidFill>
                  <a:schemeClr val="bg1"/>
                </a:solidFill>
              </a:rPr>
              <a:t> 2017</a:t>
            </a:r>
          </a:p>
          <a:p>
            <a:pPr marL="39688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Hockeyclub</a:t>
            </a:r>
            <a:r>
              <a:rPr lang="en-US" altLang="nl-NL" sz="2000" dirty="0" smtClean="0">
                <a:solidFill>
                  <a:schemeClr val="bg1"/>
                </a:solidFill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Souburgh</a:t>
            </a: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Veldbezetting 6 tal hockey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15" descr="Training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1680" y="2852936"/>
            <a:ext cx="6324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3203848" y="61653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Dobbelsteen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Veldbezetting 8 tal hockey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483768" y="61653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3:1:3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3768" y="2564904"/>
            <a:ext cx="4104456" cy="33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Veldbezetting  elftal hockey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851920" y="60932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1:4:3:3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708920"/>
            <a:ext cx="4608512" cy="288032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251520" y="357301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1 keeper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4 verdedigers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3 middenvelders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3 aanvallers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Veldbezetting  elftal hockey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83968" y="58772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1:3:4:3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36912"/>
            <a:ext cx="3216192" cy="273630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323528" y="328498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1 keeper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3 verdedigers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4 middenvelders  ( in een ruit )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3 aanvallers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Strafcorner aanvallend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83968" y="58772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027" name="Afbeelding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720" y="2564904"/>
            <a:ext cx="5611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hoek 18"/>
          <p:cNvSpPr/>
          <p:nvPr/>
        </p:nvSpPr>
        <p:spPr>
          <a:xfrm>
            <a:off x="1475656" y="5445224"/>
            <a:ext cx="6696744" cy="105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Aanschuiven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d.m.v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goede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harde</a:t>
            </a:r>
            <a:r>
              <a:rPr lang="en-GB" dirty="0" smtClean="0">
                <a:solidFill>
                  <a:schemeClr val="bg1"/>
                </a:solidFill>
              </a:rPr>
              <a:t> push of </a:t>
            </a:r>
            <a:r>
              <a:rPr lang="en-GB" dirty="0" err="1" smtClean="0">
                <a:solidFill>
                  <a:schemeClr val="bg1"/>
                </a:solidFill>
              </a:rPr>
              <a:t>schuifslag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 err="1" smtClean="0">
                <a:solidFill>
                  <a:schemeClr val="bg1"/>
                </a:solidFill>
              </a:rPr>
              <a:t>Stoppen</a:t>
            </a:r>
            <a:r>
              <a:rPr lang="en-GB" dirty="0" smtClean="0">
                <a:solidFill>
                  <a:schemeClr val="bg1"/>
                </a:solidFill>
              </a:rPr>
              <a:t> met de forehand 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Vanaf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rechts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een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speler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naar</a:t>
            </a:r>
            <a:r>
              <a:rPr lang="en-GB" dirty="0" smtClean="0">
                <a:solidFill>
                  <a:schemeClr val="bg1"/>
                </a:solidFill>
              </a:rPr>
              <a:t> de </a:t>
            </a:r>
            <a:r>
              <a:rPr lang="en-GB" dirty="0" err="1" smtClean="0">
                <a:solidFill>
                  <a:schemeClr val="bg1"/>
                </a:solidFill>
              </a:rPr>
              <a:t>paal</a:t>
            </a:r>
            <a:r>
              <a:rPr lang="en-GB" dirty="0" smtClean="0">
                <a:solidFill>
                  <a:schemeClr val="bg1"/>
                </a:solidFill>
              </a:rPr>
              <a:t>.(net </a:t>
            </a:r>
            <a:r>
              <a:rPr lang="en-GB" dirty="0" err="1" smtClean="0">
                <a:solidFill>
                  <a:schemeClr val="bg1"/>
                </a:solidFill>
              </a:rPr>
              <a:t>als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speler</a:t>
            </a:r>
            <a:r>
              <a:rPr lang="en-GB" dirty="0" smtClean="0">
                <a:solidFill>
                  <a:schemeClr val="bg1"/>
                </a:solidFill>
              </a:rPr>
              <a:t>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Strafcorner aanvallend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83968" y="58772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475656" y="5301208"/>
            <a:ext cx="6696744" cy="133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Aanschuiven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d.m.v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goede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harde</a:t>
            </a:r>
            <a:r>
              <a:rPr lang="en-GB" dirty="0" smtClean="0">
                <a:solidFill>
                  <a:schemeClr val="bg1"/>
                </a:solidFill>
              </a:rPr>
              <a:t> push of </a:t>
            </a:r>
            <a:r>
              <a:rPr lang="en-GB" dirty="0" err="1" smtClean="0">
                <a:solidFill>
                  <a:schemeClr val="bg1"/>
                </a:solidFill>
              </a:rPr>
              <a:t>schuifslag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 err="1" smtClean="0">
                <a:solidFill>
                  <a:schemeClr val="bg1"/>
                </a:solidFill>
              </a:rPr>
              <a:t>Stoppen</a:t>
            </a:r>
            <a:r>
              <a:rPr lang="en-GB" dirty="0" smtClean="0">
                <a:solidFill>
                  <a:schemeClr val="bg1"/>
                </a:solidFill>
              </a:rPr>
              <a:t> met de forehand 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Afschuif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naar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rechts</a:t>
            </a:r>
            <a:r>
              <a:rPr lang="en-GB" dirty="0" smtClean="0">
                <a:solidFill>
                  <a:schemeClr val="bg1"/>
                </a:solidFill>
              </a:rPr>
              <a:t> die </a:t>
            </a:r>
            <a:r>
              <a:rPr lang="en-GB" dirty="0" err="1" smtClean="0">
                <a:solidFill>
                  <a:schemeClr val="bg1"/>
                </a:solidFill>
              </a:rPr>
              <a:t>terug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speelt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naar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mtClean="0">
                <a:solidFill>
                  <a:schemeClr val="bg1"/>
                </a:solidFill>
              </a:rPr>
              <a:t>de stopper 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( </a:t>
            </a:r>
            <a:r>
              <a:rPr lang="en-GB" dirty="0" err="1" smtClean="0">
                <a:solidFill>
                  <a:schemeClr val="bg1"/>
                </a:solidFill>
              </a:rPr>
              <a:t>speler</a:t>
            </a:r>
            <a:r>
              <a:rPr lang="en-GB" dirty="0" smtClean="0">
                <a:solidFill>
                  <a:schemeClr val="bg1"/>
                </a:solidFill>
              </a:rPr>
              <a:t> 1 </a:t>
            </a:r>
            <a:r>
              <a:rPr lang="en-GB" dirty="0" err="1" smtClean="0">
                <a:solidFill>
                  <a:schemeClr val="bg1"/>
                </a:solidFill>
              </a:rPr>
              <a:t>loopt</a:t>
            </a:r>
            <a:r>
              <a:rPr lang="en-GB" dirty="0" smtClean="0">
                <a:solidFill>
                  <a:schemeClr val="bg1"/>
                </a:solidFill>
              </a:rPr>
              <a:t> in op de </a:t>
            </a:r>
            <a:r>
              <a:rPr lang="en-GB" dirty="0" err="1" smtClean="0">
                <a:solidFill>
                  <a:schemeClr val="bg1"/>
                </a:solidFill>
              </a:rPr>
              <a:t>paal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50" name="Afbeelding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2492896"/>
            <a:ext cx="5667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Strafcorner aanvallend (kindercorner)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283968" y="58772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475656" y="5445224"/>
            <a:ext cx="6696744" cy="105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Aanschuiven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d.m.v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goede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harde</a:t>
            </a:r>
            <a:r>
              <a:rPr lang="en-GB" dirty="0" smtClean="0">
                <a:solidFill>
                  <a:schemeClr val="bg1"/>
                </a:solidFill>
              </a:rPr>
              <a:t> push of </a:t>
            </a:r>
            <a:r>
              <a:rPr lang="en-GB" dirty="0" err="1" smtClean="0">
                <a:solidFill>
                  <a:schemeClr val="bg1"/>
                </a:solidFill>
              </a:rPr>
              <a:t>schuifslag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 err="1" smtClean="0">
                <a:solidFill>
                  <a:schemeClr val="bg1"/>
                </a:solidFill>
              </a:rPr>
              <a:t>Stoppen</a:t>
            </a:r>
            <a:r>
              <a:rPr lang="en-GB" dirty="0" smtClean="0">
                <a:solidFill>
                  <a:schemeClr val="bg1"/>
                </a:solidFill>
              </a:rPr>
              <a:t> met de forehand </a:t>
            </a:r>
          </a:p>
          <a:p>
            <a:pPr marL="339725" indent="-339725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Vanaf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rechts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een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speler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naar</a:t>
            </a:r>
            <a:r>
              <a:rPr lang="en-GB" dirty="0" smtClean="0">
                <a:solidFill>
                  <a:schemeClr val="bg1"/>
                </a:solidFill>
              </a:rPr>
              <a:t> de </a:t>
            </a:r>
            <a:r>
              <a:rPr lang="en-GB" dirty="0" err="1" smtClean="0">
                <a:solidFill>
                  <a:schemeClr val="bg1"/>
                </a:solidFill>
              </a:rPr>
              <a:t>paal</a:t>
            </a:r>
            <a:r>
              <a:rPr lang="en-GB" dirty="0" smtClean="0">
                <a:solidFill>
                  <a:schemeClr val="bg1"/>
                </a:solidFill>
              </a:rPr>
              <a:t>.(net </a:t>
            </a:r>
            <a:r>
              <a:rPr lang="en-GB" dirty="0" err="1" smtClean="0">
                <a:solidFill>
                  <a:schemeClr val="bg1"/>
                </a:solidFill>
              </a:rPr>
              <a:t>als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speler</a:t>
            </a:r>
            <a:r>
              <a:rPr lang="en-GB" dirty="0" smtClean="0">
                <a:solidFill>
                  <a:schemeClr val="bg1"/>
                </a:solidFill>
              </a:rPr>
              <a:t> 1)</a:t>
            </a:r>
          </a:p>
        </p:txBody>
      </p:sp>
      <p:pic>
        <p:nvPicPr>
          <p:cNvPr id="3074" name="Afbeelding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2564904"/>
            <a:ext cx="5575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95536" y="19168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</a:rPr>
              <a:t>Strafcorner verdedigend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0" y="3501008"/>
            <a:ext cx="3419872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1</a:t>
            </a:r>
            <a:r>
              <a:rPr lang="en-GB" baseline="30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uitloper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loopt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naar</a:t>
            </a:r>
            <a:r>
              <a:rPr lang="en-GB" dirty="0" smtClean="0">
                <a:solidFill>
                  <a:schemeClr val="bg1"/>
                </a:solidFill>
              </a:rPr>
              <a:t> de kop, tot </a:t>
            </a:r>
            <a:r>
              <a:rPr lang="en-GB" dirty="0" err="1" smtClean="0">
                <a:solidFill>
                  <a:schemeClr val="bg1"/>
                </a:solidFill>
              </a:rPr>
              <a:t>aan</a:t>
            </a:r>
            <a:r>
              <a:rPr lang="en-GB" dirty="0" smtClean="0">
                <a:solidFill>
                  <a:schemeClr val="bg1"/>
                </a:solidFill>
              </a:rPr>
              <a:t> de </a:t>
            </a:r>
            <a:r>
              <a:rPr lang="en-GB" altLang="nl-NL" dirty="0" smtClean="0">
                <a:solidFill>
                  <a:schemeClr val="bg1"/>
                </a:solidFill>
              </a:rPr>
              <a:t>‘</a:t>
            </a:r>
            <a:r>
              <a:rPr lang="en-GB" dirty="0" err="1" smtClean="0">
                <a:solidFill>
                  <a:schemeClr val="bg1"/>
                </a:solidFill>
              </a:rPr>
              <a:t>slagman</a:t>
            </a:r>
            <a:r>
              <a:rPr lang="en-GB" altLang="nl-NL" dirty="0" smtClean="0">
                <a:solidFill>
                  <a:schemeClr val="bg1"/>
                </a:solidFill>
              </a:rPr>
              <a:t>’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uitloper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geeft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rugdekking</a:t>
            </a:r>
            <a:r>
              <a:rPr lang="en-GB" dirty="0" smtClean="0">
                <a:solidFill>
                  <a:schemeClr val="bg1"/>
                </a:solidFill>
              </a:rPr>
              <a:t> en </a:t>
            </a:r>
            <a:r>
              <a:rPr lang="en-GB" dirty="0" err="1" smtClean="0">
                <a:solidFill>
                  <a:schemeClr val="bg1"/>
                </a:solidFill>
              </a:rPr>
              <a:t>reageert</a:t>
            </a:r>
            <a:r>
              <a:rPr lang="en-GB" dirty="0" smtClean="0">
                <a:solidFill>
                  <a:schemeClr val="bg1"/>
                </a:solidFill>
              </a:rPr>
              <a:t> op </a:t>
            </a:r>
            <a:r>
              <a:rPr lang="en-GB" dirty="0" err="1" smtClean="0">
                <a:solidFill>
                  <a:schemeClr val="bg1"/>
                </a:solidFill>
              </a:rPr>
              <a:t>variaties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3</a:t>
            </a:r>
            <a:r>
              <a:rPr lang="en-GB" baseline="30000" dirty="0" smtClean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uitloper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houdt</a:t>
            </a:r>
            <a:r>
              <a:rPr lang="en-GB" dirty="0" smtClean="0">
                <a:solidFill>
                  <a:schemeClr val="bg1"/>
                </a:solidFill>
              </a:rPr>
              <a:t> de </a:t>
            </a:r>
            <a:r>
              <a:rPr lang="en-GB" dirty="0" err="1" smtClean="0">
                <a:solidFill>
                  <a:schemeClr val="bg1"/>
                </a:solidFill>
              </a:rPr>
              <a:t>aangever</a:t>
            </a:r>
            <a:r>
              <a:rPr lang="en-GB" dirty="0" smtClean="0">
                <a:solidFill>
                  <a:schemeClr val="bg1"/>
                </a:solidFill>
              </a:rPr>
              <a:t> in de </a:t>
            </a:r>
            <a:r>
              <a:rPr lang="en-GB" dirty="0" err="1" smtClean="0">
                <a:solidFill>
                  <a:schemeClr val="bg1"/>
                </a:solidFill>
              </a:rPr>
              <a:t>gaten</a:t>
            </a:r>
            <a:r>
              <a:rPr lang="en-GB" dirty="0" smtClean="0">
                <a:solidFill>
                  <a:schemeClr val="bg1"/>
                </a:solidFill>
              </a:rPr>
              <a:t> en </a:t>
            </a:r>
            <a:r>
              <a:rPr lang="en-GB" dirty="0" err="1" smtClean="0">
                <a:solidFill>
                  <a:schemeClr val="bg1"/>
                </a:solidFill>
              </a:rPr>
              <a:t>helpt</a:t>
            </a:r>
            <a:r>
              <a:rPr lang="en-GB" dirty="0" smtClean="0">
                <a:solidFill>
                  <a:schemeClr val="bg1"/>
                </a:solidFill>
              </a:rPr>
              <a:t> de keeper met </a:t>
            </a:r>
            <a:r>
              <a:rPr lang="en-GB" dirty="0" err="1" smtClean="0">
                <a:solidFill>
                  <a:schemeClr val="bg1"/>
                </a:solidFill>
              </a:rPr>
              <a:t>wegwerken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339725" indent="-339725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Lijnstop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dekt</a:t>
            </a:r>
            <a:r>
              <a:rPr lang="en-GB" dirty="0" smtClean="0">
                <a:solidFill>
                  <a:schemeClr val="bg1"/>
                </a:solidFill>
              </a:rPr>
              <a:t> de </a:t>
            </a:r>
            <a:r>
              <a:rPr lang="en-GB" dirty="0" err="1" smtClean="0">
                <a:solidFill>
                  <a:schemeClr val="bg1"/>
                </a:solidFill>
              </a:rPr>
              <a:t>linkerhoek</a:t>
            </a:r>
            <a:r>
              <a:rPr lang="en-GB" dirty="0" smtClean="0">
                <a:solidFill>
                  <a:schemeClr val="bg1"/>
                </a:solidFill>
              </a:rPr>
              <a:t> en </a:t>
            </a:r>
            <a:r>
              <a:rPr lang="en-GB" dirty="0" err="1" smtClean="0">
                <a:solidFill>
                  <a:schemeClr val="bg1"/>
                </a:solidFill>
              </a:rPr>
              <a:t>stapt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bij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variaties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Afbeeldingsresultaat voor verdedigende strafcorner hock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2852936"/>
            <a:ext cx="4968552" cy="2907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17550" y="2780928"/>
            <a:ext cx="774288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1" hangingPunct="1"/>
            <a:r>
              <a:rPr lang="nl-NL" sz="2400" dirty="0" smtClean="0">
                <a:solidFill>
                  <a:schemeClr val="bg1"/>
                </a:solidFill>
                <a:ea typeface="Times New Roman" pitchFamily="18" charset="0"/>
                <a:cs typeface="Book Antiqua" pitchFamily="18" charset="0"/>
              </a:rPr>
              <a:t>Tips in balbezit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Book Antiqua" pitchFamily="18" charset="0"/>
              </a:rPr>
              <a:t>:</a:t>
            </a:r>
          </a:p>
          <a:p>
            <a:pPr lvl="0" indent="449263" eaLnBrk="1" hangingPunct="1"/>
            <a:endParaRPr lang="nl-NL" sz="9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Book Antiqua" pitchFamily="18" charset="0"/>
              </a:rPr>
              <a:t>Hou het veld breed en diep, groot veld is lastiger om te verdedigen</a:t>
            </a:r>
          </a:p>
          <a:p>
            <a:pPr lvl="0"/>
            <a:endParaRPr lang="nl-NL" sz="9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Book Antiqua" pitchFamily="18" charset="0"/>
              </a:rPr>
              <a:t>Aannames in beweging, continue bewegen om passlijnen open te trekken</a:t>
            </a:r>
          </a:p>
          <a:p>
            <a:pPr lvl="0">
              <a:buFontTx/>
              <a:buChar char="•"/>
            </a:pPr>
            <a:endParaRPr lang="nl-NL" sz="9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Voor speler de bal krijgt al kijken waar hij/zij heen gaat passen, verhoogt tempo</a:t>
            </a:r>
          </a:p>
          <a:p>
            <a:pPr lvl="0">
              <a:buFontTx/>
              <a:buChar char="•"/>
            </a:pPr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Zorg dat er altijd een speler in de </a:t>
            </a:r>
            <a:r>
              <a:rPr lang="nl-NL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guard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staat</a:t>
            </a:r>
          </a:p>
          <a:p>
            <a:pPr lvl="0">
              <a:buFontTx/>
              <a:buChar char="•"/>
            </a:pPr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buFontTx/>
              <a:buChar char="•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Maak een driehoek op de bal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78092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</a:rPr>
              <a:t>Guard</a:t>
            </a:r>
            <a:r>
              <a:rPr lang="nl-NL" sz="2400" dirty="0" smtClean="0">
                <a:solidFill>
                  <a:schemeClr val="bg1"/>
                </a:solidFill>
              </a:rPr>
              <a:t> positie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+/- 5 meter schuin linksachter de bal aanspeelbaar zijn.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Dit is een passoptie en rugdekking in geval van balverlies</a:t>
            </a:r>
          </a:p>
          <a:p>
            <a:pPr lvl="0" indent="449263" eaLnBrk="1" hangingPunct="1"/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756848" cy="20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err="1" smtClean="0">
                <a:solidFill>
                  <a:schemeClr val="bg1"/>
                </a:solidFill>
              </a:rPr>
              <a:t>Programma</a:t>
            </a:r>
            <a:r>
              <a:rPr lang="en-US" altLang="nl-NL" sz="4000" b="1" dirty="0" smtClean="0">
                <a:solidFill>
                  <a:schemeClr val="bg1"/>
                </a:solidFill>
              </a:rPr>
              <a:t/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068960"/>
            <a:ext cx="6400800" cy="3789040"/>
          </a:xfrm>
        </p:spPr>
        <p:txBody>
          <a:bodyPr rIns="132080"/>
          <a:lstStyle/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Voorstellen</a:t>
            </a:r>
            <a:r>
              <a:rPr lang="en-US" altLang="nl-NL" sz="2000" dirty="0" smtClean="0">
                <a:solidFill>
                  <a:schemeClr val="bg1"/>
                </a:solidFill>
              </a:rPr>
              <a:t> Ad de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Gruiter</a:t>
            </a:r>
            <a:r>
              <a:rPr lang="en-US" altLang="nl-NL" sz="2000" dirty="0" smtClean="0">
                <a:solidFill>
                  <a:schemeClr val="bg1"/>
                </a:solidFill>
              </a:rPr>
              <a:t>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en</a:t>
            </a:r>
            <a:r>
              <a:rPr lang="en-US" altLang="nl-NL" sz="2000" dirty="0" smtClean="0">
                <a:solidFill>
                  <a:schemeClr val="bg1"/>
                </a:solidFill>
              </a:rPr>
              <a:t> Joyce </a:t>
            </a:r>
            <a:r>
              <a:rPr lang="en-US" altLang="nl-NL" sz="2000" dirty="0" err="1" smtClean="0">
                <a:solidFill>
                  <a:schemeClr val="bg1"/>
                </a:solidFill>
              </a:rPr>
              <a:t>Visser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Afspraken</a:t>
            </a: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nl-NL" sz="2000" dirty="0" err="1" smtClean="0">
                <a:solidFill>
                  <a:schemeClr val="bg1"/>
                </a:solidFill>
              </a:rPr>
              <a:t>Technische</a:t>
            </a:r>
            <a:r>
              <a:rPr lang="en-US" altLang="nl-NL" sz="2000" dirty="0" smtClean="0">
                <a:solidFill>
                  <a:schemeClr val="bg1"/>
                </a:solidFill>
              </a:rPr>
              <a:t> tips</a:t>
            </a:r>
          </a:p>
          <a:p>
            <a:pPr marL="496888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nl-NL" sz="20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780928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Driehoek op de bal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 lvl="0" algn="just" eaLnBrk="1" hangingPunct="1"/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speler met de bal moet een passoptie hebben naar links, rechts en in het midden. 2 opties moeten altijd aanspeelbaar zijn</a:t>
            </a:r>
          </a:p>
          <a:p>
            <a:pPr lvl="0" algn="ctr" eaLnBrk="1" hangingPunct="1"/>
            <a:r>
              <a:rPr lang="nl-NL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Coachtip</a:t>
            </a:r>
          </a:p>
          <a:p>
            <a:pPr lvl="0" algn="just" eaLnBrk="1" hangingPunct="1"/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Dit is zeer goed te coachen in het spelletje balbezit</a:t>
            </a:r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Afbeelding 8" descr="C:\Users\Paul\Desktop\Driehoek op de b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3354175" cy="162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564904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Coachtip 1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Loop niet recht op de verdediger  af met de bal. 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•	Blijf buiten  de </a:t>
            </a:r>
            <a:r>
              <a:rPr lang="nl-NL" dirty="0" err="1" smtClean="0">
                <a:solidFill>
                  <a:schemeClr val="bg1"/>
                </a:solidFill>
              </a:rPr>
              <a:t>reach</a:t>
            </a:r>
            <a:r>
              <a:rPr lang="nl-NL" dirty="0" smtClean="0">
                <a:solidFill>
                  <a:schemeClr val="bg1"/>
                </a:solidFill>
              </a:rPr>
              <a:t> van de verdediger.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•	Pass  gaat voor duel, want is hoger tempo/gaat sneller.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•	</a:t>
            </a:r>
            <a:r>
              <a:rPr lang="nl-NL" b="1" dirty="0" smtClean="0">
                <a:solidFill>
                  <a:schemeClr val="bg1"/>
                </a:solidFill>
              </a:rPr>
              <a:t>Maak het veld groot, dus niet op elkaar staan </a:t>
            </a:r>
          </a:p>
          <a:p>
            <a:pPr lvl="0" indent="449263" eaLnBrk="1" hangingPunct="1"/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4149080"/>
            <a:ext cx="2304256" cy="23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564904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Coachtip 2</a:t>
            </a:r>
          </a:p>
          <a:p>
            <a:pPr lvl="0" indent="449263" eaLnBrk="1" hangingPunct="1"/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0" y="2780928"/>
            <a:ext cx="9144000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 •Passeer  over de backhand  van de verdediger  (jouw sterke  of forehand  kant,     tegelijk de zwakke of backhandkant van de verdediger).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•Als daar geen ruimte is eerst  naar de forehand  van de verdediger  lopen,  de bal met je backhand  naar rechts spelen  en vervolgens  over de backhand  van de verdediger  versnellen </a:t>
            </a:r>
          </a:p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•De pass  naar rechts gaat voor de pass  naar links als je op een verdediger af loopt.</a:t>
            </a:r>
          </a:p>
          <a:p>
            <a:pPr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 </a:t>
            </a:r>
          </a:p>
          <a:p>
            <a:pPr marL="39688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nl-NL" sz="2400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4797152"/>
            <a:ext cx="1584176" cy="185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048" y="4941168"/>
            <a:ext cx="2055385" cy="164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Niet 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708920"/>
            <a:ext cx="74168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a typeface="Times New Roman" pitchFamily="18" charset="0"/>
                <a:cs typeface="Book Antiqua" pitchFamily="18" charset="0"/>
              </a:rPr>
              <a:t>Tips in niet balbezit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Book Antiqua" pitchFamily="18" charset="0"/>
              </a:rPr>
              <a:t>: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Allemaal achter de bal komen (Tackle back )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Iedereen direct een tegenstander dekken/ of zone dichtzetten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Veld klein maken en smal, in kleine ruimte is aanvallen moeilijker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As dicht houden ( tegenstander dwingen buitenom te spelen </a:t>
            </a:r>
            <a:r>
              <a:rPr lang="nl-NL" smtClean="0">
                <a:solidFill>
                  <a:schemeClr val="bg1"/>
                </a:solidFill>
              </a:rPr>
              <a:t>) . </a:t>
            </a:r>
            <a:br>
              <a:rPr lang="nl-NL" smtClean="0">
                <a:solidFill>
                  <a:schemeClr val="bg1"/>
                </a:solidFill>
              </a:rPr>
            </a:br>
            <a:r>
              <a:rPr lang="nl-NL" smtClean="0">
                <a:solidFill>
                  <a:schemeClr val="bg1"/>
                </a:solidFill>
              </a:rPr>
              <a:t>  Door de </a:t>
            </a:r>
            <a:r>
              <a:rPr lang="nl-NL" dirty="0" smtClean="0">
                <a:solidFill>
                  <a:schemeClr val="bg1"/>
                </a:solidFill>
              </a:rPr>
              <a:t>as is </a:t>
            </a:r>
            <a:r>
              <a:rPr lang="nl-NL" smtClean="0">
                <a:solidFill>
                  <a:schemeClr val="bg1"/>
                </a:solidFill>
              </a:rPr>
              <a:t>de kortste </a:t>
            </a:r>
            <a:r>
              <a:rPr lang="nl-NL" dirty="0" smtClean="0">
                <a:solidFill>
                  <a:schemeClr val="bg1"/>
                </a:solidFill>
              </a:rPr>
              <a:t>weg naar het doel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lvl="0" indent="449263" eaLnBrk="1" hangingPunct="1"/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Niet 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17550" y="2564904"/>
            <a:ext cx="77428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Coachtip 1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Speel druk op de bal, d.w.z. loopt zo op je tegenstander af, dat je die met schijnruimte naar je forehand  dwingt, en speel  dan een blocktackle.</a:t>
            </a:r>
          </a:p>
          <a:p>
            <a:pPr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Je medespelers/-verdedigers moeten  achter de bal komen</a:t>
            </a:r>
            <a:endParaRPr lang="en-US" altLang="nl-NL" dirty="0" smtClean="0">
              <a:solidFill>
                <a:schemeClr val="bg1"/>
              </a:solidFill>
            </a:endParaRPr>
          </a:p>
          <a:p>
            <a:pPr lvl="0" indent="449263" eaLnBrk="1" hangingPunct="1"/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4653136"/>
            <a:ext cx="2383554" cy="16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Omschakelen Balbezit niet Balbezit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043608" y="2708920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Bij balverlies druk op de bal houden.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 Tussen de bal en je eigen doel komen, zodat  je tegenstander een breedtepass moet spelen  (werkt vertragend).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 Alle spelers komen achter de bal en lopen dus een tackle back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 Spelers zoeken de tegenstander op in geval van mandekking of dekken anders de zone af</a:t>
            </a:r>
          </a:p>
          <a:p>
            <a:pPr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lvl="0" indent="449263" eaLnBrk="1" hangingPunct="1">
              <a:buFont typeface="Arial" pitchFamily="34" charset="0"/>
              <a:buChar char="•"/>
            </a:pPr>
            <a:endParaRPr lang="nl-NL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irc_mi" descr="https://newagekids.files.wordpress.com/2013/05/nt-vraagteken.jpg?w=36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888" y="2204864"/>
            <a:ext cx="2213629" cy="300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hoek 10"/>
          <p:cNvSpPr/>
          <p:nvPr/>
        </p:nvSpPr>
        <p:spPr>
          <a:xfrm>
            <a:off x="2483768" y="544522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nl-NL" sz="6000" b="1" dirty="0" err="1" smtClean="0">
                <a:solidFill>
                  <a:schemeClr val="bg1"/>
                </a:solidFill>
              </a:rPr>
              <a:t>Vragen</a:t>
            </a:r>
            <a:endParaRPr lang="nl-N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2273300"/>
          </a:xfrm>
        </p:spPr>
        <p:txBody>
          <a:bodyPr rIns="132080"/>
          <a:lstStyle/>
          <a:p>
            <a:pPr indent="0" eaLnBrk="1" hangingPunct="1"/>
            <a:r>
              <a:rPr lang="en-US" altLang="nl-NL" sz="4000" b="1" dirty="0" smtClean="0">
                <a:solidFill>
                  <a:schemeClr val="bg1"/>
                </a:solidFill>
              </a:rPr>
              <a:t>Ad de </a:t>
            </a:r>
            <a:r>
              <a:rPr lang="en-US" altLang="nl-NL" sz="4000" b="1" dirty="0" err="1" smtClean="0">
                <a:solidFill>
                  <a:schemeClr val="bg1"/>
                </a:solidFill>
              </a:rPr>
              <a:t>Gruiter</a:t>
            </a:r>
            <a:r>
              <a:rPr lang="en-US" altLang="nl-NL" sz="4000" b="1" dirty="0" smtClean="0">
                <a:solidFill>
                  <a:schemeClr val="bg1"/>
                </a:solidFill>
              </a:rPr>
              <a:t> en Joyce </a:t>
            </a:r>
            <a:r>
              <a:rPr lang="en-US" altLang="nl-NL" sz="4000" b="1" dirty="0" err="1" smtClean="0">
                <a:solidFill>
                  <a:schemeClr val="bg1"/>
                </a:solidFill>
              </a:rPr>
              <a:t>Visser</a:t>
            </a:r>
            <a:r>
              <a:rPr lang="en-US" altLang="nl-NL" sz="4000" b="1" dirty="0" smtClean="0">
                <a:solidFill>
                  <a:schemeClr val="bg1"/>
                </a:solidFill>
              </a:rPr>
              <a:t/>
            </a:r>
            <a:br>
              <a:rPr lang="en-US" altLang="nl-NL" sz="4000" b="1" dirty="0" smtClean="0">
                <a:solidFill>
                  <a:schemeClr val="bg1"/>
                </a:solidFill>
              </a:rPr>
            </a:br>
            <a:endParaRPr lang="en-US" altLang="nl-NL" sz="18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7" name="Afbeelding 6" descr="Soubur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140968"/>
            <a:ext cx="3873980" cy="29232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Rol van de coach</a:t>
            </a:r>
            <a:r>
              <a:rPr lang="en-US" altLang="nl-NL" sz="3200" b="1" dirty="0" smtClean="0">
                <a:solidFill>
                  <a:schemeClr val="bg1"/>
                </a:solidFill>
              </a:rPr>
              <a:t/>
            </a:r>
            <a:br>
              <a:rPr lang="en-US" alt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270892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Het spelplezier staat bovenaan, straal dit uit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Coach positief en opbouwend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Instrueer team en spelers, maximaal 2 aanwijzingen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Coach om de bal heen, dus niet degene die aan de bal is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Maak afspraken en houdt je daaraan, ook over gedrag en taalgebruik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Alle spelers in het team krijgen evenveel speeltijd en spelen t/m D lijn op alle posities in het veld 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Regelen van een manager of medecoach in overleg met de lijncoördinator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6" descr="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264" y="2348880"/>
            <a:ext cx="15001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1498600"/>
            <a:ext cx="7488832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Coachen tijdens de wedstrijd Do’s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270892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Als er 2 coaches zijn verdeel je over de zijlijnen bij de JJ</a:t>
            </a:r>
          </a:p>
          <a:p>
            <a:endParaRPr lang="nl-NL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Realiseer je dat spelers je in het vuur van het spel je niet horen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Coach de spelers die niet aan de bal zijn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Geef positieve aanwijzingen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Gebruik niet teveel het woordje NIET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Geef instructies in de rust of tijdens een wissel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Zorg in de rust dat er geen ouders bij de bespreking staan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1" name="Picture 6" descr="http://www.flashnieuwleusen.nl/images/nieuws/2013_-_2014/Sportief_Coache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1988840"/>
            <a:ext cx="1296144" cy="13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kei-coaching.nl/wat-is-coachen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4903" y="4186492"/>
            <a:ext cx="1584176" cy="157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1498600"/>
            <a:ext cx="7488832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Coachen tijdens de wedstrijd </a:t>
            </a:r>
            <a:r>
              <a:rPr lang="nl-NL" sz="3200" b="1" dirty="0" err="1" smtClean="0">
                <a:solidFill>
                  <a:schemeClr val="bg1"/>
                </a:solidFill>
              </a:rPr>
              <a:t>Dont’s</a:t>
            </a:r>
            <a:r>
              <a:rPr lang="nl-NL" sz="3200" b="1" dirty="0" smtClean="0">
                <a:solidFill>
                  <a:schemeClr val="bg1"/>
                </a:solidFill>
              </a:rPr>
              <a:t/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270892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Coachen van de speler aan de bal (joystick coach )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Benoemen wat </a:t>
            </a:r>
            <a:r>
              <a:rPr lang="nl-NL" b="1" dirty="0" smtClean="0">
                <a:solidFill>
                  <a:schemeClr val="bg1"/>
                </a:solidFill>
              </a:rPr>
              <a:t>niet</a:t>
            </a:r>
            <a:r>
              <a:rPr lang="nl-NL" dirty="0" smtClean="0">
                <a:solidFill>
                  <a:schemeClr val="bg1"/>
                </a:solidFill>
              </a:rPr>
              <a:t> moet</a:t>
            </a:r>
          </a:p>
          <a:p>
            <a:pPr lvl="0"/>
            <a:endParaRPr lang="nl-NL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Discussiëren met de spelleider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 </a:t>
            </a:r>
          </a:p>
          <a:p>
            <a:pPr>
              <a:buNone/>
            </a:pPr>
            <a:endParaRPr lang="nl-NL" dirty="0" smtClean="0"/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1" name="Picture 6" descr="http://www.flashnieuwleusen.nl/images/nieuws/2013_-_2014/Sportief_Coache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8344" y="1988840"/>
            <a:ext cx="1296144" cy="131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rtvnh-webfiles.s3-eu-west-1.amazonaws.com/data/cache/2/basedata/pf_image/2012.12/238638709-b4fe59d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4293096"/>
            <a:ext cx="3888432" cy="21879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Coachen na de wedstrijd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270892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Spelleiders/scheidsrechters en tegenpartij bedanken/feliciteren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Zorg dat de spelers handjes geven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Regel altijd een nabespreking en geef complimenten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Ga wat drinken met de tegenstander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Let erop dat alle kinderen met ouders naar huis gaan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8" descr="http://www.kamphuisbv.nl/hypotheken-verzekeringen/images/stories/Hypotheken/handen%20schudde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4869160"/>
            <a:ext cx="202607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encrypted-tbn0.gstatic.com/images?q=tbn:ANd9GcSsuTjE7MNO6HFfhXReMJ5TiiaiEaL0ZXtwK5_sSYqcHehpnRrh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712" y="5445224"/>
            <a:ext cx="1728192" cy="11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Rol van de manager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11560" y="270892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Rijschema maken, samen uit samen thuis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Bij de JJ regelen van spelleiders, wekelijks 1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Sociale activiteit aan het begin van het seizoen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De manager stimuleert ouders om betrokken te zijn bij het team</a:t>
            </a:r>
            <a:r>
              <a:rPr lang="nl-NL" smtClean="0">
                <a:solidFill>
                  <a:schemeClr val="bg1"/>
                </a:solidFill>
              </a:rPr>
              <a:t>.   </a:t>
            </a:r>
            <a:br>
              <a:rPr lang="nl-NL" smtClean="0">
                <a:solidFill>
                  <a:schemeClr val="bg1"/>
                </a:solidFill>
              </a:rPr>
            </a:br>
            <a:r>
              <a:rPr lang="nl-NL" smtClean="0">
                <a:solidFill>
                  <a:schemeClr val="bg1"/>
                </a:solidFill>
              </a:rPr>
              <a:t> Denk </a:t>
            </a:r>
            <a:r>
              <a:rPr lang="nl-NL" dirty="0" smtClean="0">
                <a:solidFill>
                  <a:schemeClr val="bg1"/>
                </a:solidFill>
              </a:rPr>
              <a:t>aan halen scheidsrechterskaart enz.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Digitaal wedstrijd formulier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Medecoach coacht andere zijlijn bij JJ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10" descr="http://www.international-coaching-news.net/wp-content/uploads/2012/05/tools-community-manager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4869160"/>
            <a:ext cx="21605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498600"/>
            <a:ext cx="7772400" cy="1570360"/>
          </a:xfrm>
        </p:spPr>
        <p:txBody>
          <a:bodyPr rIns="132080"/>
          <a:lstStyle/>
          <a:p>
            <a:pPr indent="0" eaLnBrk="1" hangingPunct="1"/>
            <a:r>
              <a:rPr lang="nl-NL" sz="3200" b="1" dirty="0" smtClean="0">
                <a:solidFill>
                  <a:srgbClr val="FF0000"/>
                </a:solidFill>
              </a:rPr>
              <a:t>Rol van de coach</a:t>
            </a:r>
            <a:br>
              <a:rPr lang="nl-NL" sz="3200" b="1" dirty="0" smtClean="0">
                <a:solidFill>
                  <a:srgbClr val="FF0000"/>
                </a:solidFill>
              </a:rPr>
            </a:br>
            <a:r>
              <a:rPr lang="nl-NL" sz="3200" b="1" dirty="0" smtClean="0">
                <a:solidFill>
                  <a:schemeClr val="bg1"/>
                </a:solidFill>
              </a:rPr>
              <a:t>De keeper</a:t>
            </a:r>
            <a:br>
              <a:rPr lang="nl-NL" sz="3200" b="1" dirty="0" smtClean="0">
                <a:solidFill>
                  <a:schemeClr val="bg1"/>
                </a:solidFill>
              </a:rPr>
            </a:br>
            <a:endParaRPr lang="en-US" altLang="nl-NL" sz="3200" dirty="0" smtClean="0">
              <a:solidFill>
                <a:schemeClr val="bg1"/>
              </a:solidFill>
            </a:endParaRPr>
          </a:p>
        </p:txBody>
      </p:sp>
      <p:pic>
        <p:nvPicPr>
          <p:cNvPr id="6" name="Afbeelding 5" descr="Souburgh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2656"/>
            <a:ext cx="8172400" cy="1512168"/>
          </a:xfrm>
          <a:prstGeom prst="rect">
            <a:avLst/>
          </a:prstGeom>
        </p:spPr>
      </p:pic>
      <p:pic>
        <p:nvPicPr>
          <p:cNvPr id="2054" name="Picture 6" descr="Afbeeldingsresultaat voor logo hockeyclub Soubur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1404636" cy="151216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Alblasserwaardse</a:t>
            </a:r>
            <a:r>
              <a:rPr lang="nl-NL" sz="1400" dirty="0">
                <a:solidFill>
                  <a:schemeClr val="bg1"/>
                </a:solidFill>
              </a:rPr>
              <a:t> Hockeyclub </a:t>
            </a:r>
            <a:r>
              <a:rPr lang="nl-NL" sz="1400" dirty="0" err="1">
                <a:solidFill>
                  <a:schemeClr val="bg1"/>
                </a:solidFill>
              </a:rPr>
              <a:t>Souburgh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763688" y="2636912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Is </a:t>
            </a:r>
            <a:r>
              <a:rPr lang="nl-NL" dirty="0" err="1" smtClean="0">
                <a:solidFill>
                  <a:schemeClr val="bg1"/>
                </a:solidFill>
              </a:rPr>
              <a:t>éénling</a:t>
            </a:r>
            <a:r>
              <a:rPr lang="nl-NL" dirty="0" smtClean="0">
                <a:solidFill>
                  <a:schemeClr val="bg1"/>
                </a:solidFill>
              </a:rPr>
              <a:t> binnen het team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Regel een “</a:t>
            </a:r>
            <a:r>
              <a:rPr lang="nl-NL" dirty="0" err="1" smtClean="0">
                <a:solidFill>
                  <a:schemeClr val="bg1"/>
                </a:solidFill>
              </a:rPr>
              <a:t>keepersmaatje</a:t>
            </a:r>
            <a:r>
              <a:rPr lang="nl-NL" dirty="0" smtClean="0">
                <a:solidFill>
                  <a:schemeClr val="bg1"/>
                </a:solidFill>
              </a:rPr>
              <a:t>”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Betrek de keeper bij je team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Inspelen, de keeper is geen schietschijf</a:t>
            </a:r>
          </a:p>
          <a:p>
            <a:pPr>
              <a:buFont typeface="Arial" charset="0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 Zorg dat de keeper niet alleen op het veld achter  </a:t>
            </a:r>
            <a:r>
              <a:rPr lang="nl-NL" smtClean="0">
                <a:solidFill>
                  <a:schemeClr val="bg1"/>
                </a:solidFill>
              </a:rPr>
              <a:t>blijft,</a:t>
            </a:r>
            <a:br>
              <a:rPr lang="nl-NL" smtClean="0">
                <a:solidFill>
                  <a:schemeClr val="bg1"/>
                </a:solidFill>
              </a:rPr>
            </a:br>
            <a:r>
              <a:rPr lang="nl-NL" smtClean="0">
                <a:solidFill>
                  <a:schemeClr val="bg1"/>
                </a:solidFill>
              </a:rPr>
              <a:t>   </a:t>
            </a:r>
            <a:r>
              <a:rPr lang="nl-NL" dirty="0" smtClean="0">
                <a:solidFill>
                  <a:schemeClr val="bg1"/>
                </a:solidFill>
              </a:rPr>
              <a:t>verlaat samen het veld</a:t>
            </a:r>
          </a:p>
          <a:p>
            <a:pPr eaLnBrk="1" hangingPunct="1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ringpass.nl/files/library/spelregels/hockeykeepertj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581128"/>
            <a:ext cx="1368846" cy="18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250px-Ke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0272" y="2276872"/>
            <a:ext cx="1512168" cy="209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Pages>0</Pages>
  <Words>844</Words>
  <Characters>0</Characters>
  <Application>Microsoft Office PowerPoint</Application>
  <PresentationFormat>Diavoorstelling (4:3)</PresentationFormat>
  <Lines>0</Lines>
  <Paragraphs>208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Standaardontwerp</vt:lpstr>
      <vt:lpstr>Welkom </vt:lpstr>
      <vt:lpstr>Programma </vt:lpstr>
      <vt:lpstr>Ad de Gruiter en Joyce Visser </vt:lpstr>
      <vt:lpstr>Rol van de coach Rol van de coach </vt:lpstr>
      <vt:lpstr>Rol van de coach Coachen tijdens de wedstrijd Do’s </vt:lpstr>
      <vt:lpstr>Rol van de coach Coachen tijdens de wedstrijd Dont’s </vt:lpstr>
      <vt:lpstr>Rol van de coach Coachen na de wedstrijd </vt:lpstr>
      <vt:lpstr>Rol van de coach Rol van de manager </vt:lpstr>
      <vt:lpstr>Rol van de coach De keeper 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Rol van de coach Balbezit </vt:lpstr>
      <vt:lpstr>Rol van de coach Balbezit </vt:lpstr>
      <vt:lpstr>Rol van de coach Balbezit </vt:lpstr>
      <vt:lpstr>Rol van de coach Balbezit </vt:lpstr>
      <vt:lpstr>Rol van de coach Balbezit </vt:lpstr>
      <vt:lpstr>Rol van de coach Niet Balbezit </vt:lpstr>
      <vt:lpstr>Rol van de coach Niet Balbezit </vt:lpstr>
      <vt:lpstr>Rol van de coach Omschakelen Balbezit niet Balbezit 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 – avond F-leden</dc:title>
  <dc:creator>A.W. de Gruiter</dc:creator>
  <cp:lastModifiedBy>Joyce Visser</cp:lastModifiedBy>
  <cp:revision>107</cp:revision>
  <dcterms:modified xsi:type="dcterms:W3CDTF">2017-08-31T08:32:45Z</dcterms:modified>
</cp:coreProperties>
</file>